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dca8bf4eb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dca8bf4eb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dca8bf4e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dca8bf4e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dca8bf4e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dca8bf4e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6dca8bf4e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6dca8bf4e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6dca8bf4eb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6dca8bf4eb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dca8bf4eb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6dca8bf4eb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dca8bf4e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6dca8bf4e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dca8bf4eb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dca8bf4eb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47afcbf31c_0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47afcbf31c_0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47afcbf31c_0_3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47afcbf31c_0_3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dca8bf4e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dca8bf4e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6dca8bf4e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6dca8bf4e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dca8bf4e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dca8bf4e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6dca8bf4e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6dca8bf4e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6dca8bf4eb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6dca8bf4e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6dca8bf4e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6dca8bf4e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hyperlink" Target="https://jwt.io/" TargetMode="External"/><Relationship Id="rId6" Type="http://schemas.openxmlformats.org/officeDocument/2006/relationships/hyperlink" Target="https://jwt.ms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microsoft.com/en-us/azure/app-service/configure-authentication-provider-microsoft" TargetMode="External"/><Relationship Id="rId4" Type="http://schemas.openxmlformats.org/officeDocument/2006/relationships/hyperlink" Target="https://docs.microsoft.com/en-us/aspnet/core/security/authentication/windowsauth?view=aspnetcore-3.1&amp;tabs=visual-studio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openid.net/connect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Relationship Id="rId6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060150" y="1729975"/>
            <a:ext cx="5494500" cy="142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2400"/>
              <a:t>Rozproszone uwierzytelnianie użytkowników z użyciem OpenId Connect w aplikacjach webowych</a:t>
            </a:r>
            <a:endParaRPr sz="24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Podstawowe scenariusze działania</a:t>
            </a:r>
            <a:endParaRPr/>
          </a:p>
        </p:txBody>
      </p:sp>
      <p:sp>
        <p:nvSpPr>
          <p:cNvPr id="200" name="Google Shape;200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Implicit Flow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Basic Flow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Client Credentials Grant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Implicit Flow</a:t>
            </a:r>
            <a:endParaRPr/>
          </a:p>
        </p:txBody>
      </p:sp>
      <p:sp>
        <p:nvSpPr>
          <p:cNvPr id="206" name="Google Shape;206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988" y="1359263"/>
            <a:ext cx="5534025" cy="332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Basic Flow</a:t>
            </a:r>
            <a:endParaRPr/>
          </a:p>
        </p:txBody>
      </p:sp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8625" y="1045874"/>
            <a:ext cx="5186750" cy="382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600" y="199"/>
            <a:ext cx="836341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Client Credentials Grant</a:t>
            </a:r>
            <a:endParaRPr/>
          </a:p>
        </p:txBody>
      </p:sp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8725" y="1618200"/>
            <a:ext cx="6486525" cy="280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Trochę o tokenach</a:t>
            </a:r>
            <a:endParaRPr/>
          </a:p>
        </p:txBody>
      </p:sp>
      <p:sp>
        <p:nvSpPr>
          <p:cNvPr id="228" name="Google Shape;228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OAuth opisuje </a:t>
            </a:r>
            <a:r>
              <a:rPr lang="pl"/>
              <a:t>sposoby</a:t>
            </a:r>
            <a:r>
              <a:rPr lang="pl"/>
              <a:t> użycia tokenów w procesie autentykacji jednak nie specyfikuje ich formatu.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pl"/>
              <a:t>OpenId Connect określa odgórnie ten format jako Json Web Token(JWT).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Json Web Token</a:t>
            </a:r>
            <a:endParaRPr/>
          </a:p>
        </p:txBody>
      </p:sp>
      <p:sp>
        <p:nvSpPr>
          <p:cNvPr id="234" name="Google Shape;234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5" name="Google Shape;23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8250" y="949750"/>
            <a:ext cx="4007500" cy="399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Odczytywanie JWT</a:t>
            </a:r>
            <a:endParaRPr/>
          </a:p>
        </p:txBody>
      </p:sp>
      <p:pic>
        <p:nvPicPr>
          <p:cNvPr id="241" name="Google Shape;24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14" y="1830650"/>
            <a:ext cx="3644281" cy="3118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9307" y="1830650"/>
            <a:ext cx="3644281" cy="3118724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8"/>
          <p:cNvSpPr txBox="1"/>
          <p:nvPr/>
        </p:nvSpPr>
        <p:spPr>
          <a:xfrm>
            <a:off x="2123813" y="1307850"/>
            <a:ext cx="1117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100" u="sng">
                <a:solidFill>
                  <a:schemeClr val="hlink"/>
                </a:solidFill>
                <a:hlinkClick r:id="rId5"/>
              </a:rPr>
              <a:t>https://jwt.io/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8"/>
          <p:cNvSpPr txBox="1"/>
          <p:nvPr/>
        </p:nvSpPr>
        <p:spPr>
          <a:xfrm>
            <a:off x="5855000" y="1379825"/>
            <a:ext cx="1117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100" u="sng">
                <a:solidFill>
                  <a:schemeClr val="hlink"/>
                </a:solidFill>
                <a:hlinkClick r:id="rId6"/>
              </a:rPr>
              <a:t>https://jwt.ms/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OpenId w praktyce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Paweł Mstowski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Senior Software Developer w ABB Power Grids Technology Center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l"/>
              <a:t>github: @mustafmst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0575" y="785275"/>
            <a:ext cx="3135825" cy="313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Wszystko zaczęło się od zmiany architektury projektu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925" y="1169950"/>
            <a:ext cx="2447726" cy="12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1529" y="2862225"/>
            <a:ext cx="1984525" cy="11113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 txBox="1"/>
          <p:nvPr/>
        </p:nvSpPr>
        <p:spPr>
          <a:xfrm>
            <a:off x="4023600" y="2016150"/>
            <a:ext cx="1096800" cy="11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6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&gt;&gt;</a:t>
            </a:r>
            <a:endParaRPr sz="6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5875" y="432863"/>
            <a:ext cx="1409146" cy="120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06601" y="1851312"/>
            <a:ext cx="2527700" cy="1285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75350" y="3349137"/>
            <a:ext cx="2590199" cy="136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Wcześniejsze rozwiązania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Microsoft Account Login po stronie Azure’a (</a:t>
            </a:r>
            <a:r>
              <a:rPr lang="pl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https://docs.microsoft.com/en-us/azure/app-service/configure-authentication-provider-microsoft</a:t>
            </a:r>
            <a:r>
              <a:rPr lang="pl"/>
              <a:t>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Windows Authentication (</a:t>
            </a:r>
            <a:r>
              <a:rPr lang="pl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https://docs.microsoft.com/en-us/aspnet/core/security/authentication/windowsauth?view=aspnetcore-3.1&amp;tabs=visual-studio</a:t>
            </a:r>
            <a:r>
              <a:rPr lang="pl"/>
              <a:t>)</a:t>
            </a:r>
            <a:endParaRPr/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9925" y="3193675"/>
            <a:ext cx="2447726" cy="128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51879" y="3367425"/>
            <a:ext cx="1984525" cy="111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463" y="3777374"/>
            <a:ext cx="1409146" cy="1205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3314" y="3737687"/>
            <a:ext cx="2527700" cy="1285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87338" y="3699475"/>
            <a:ext cx="2590199" cy="136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OpenId Connect: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l"/>
              <a:t>Azure AD(Cloud &amp; OnPrem)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l"/>
              <a:t>Microsoft AD &amp; AD FS (OnPrem)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pl"/>
              <a:t>Keycloak (OnPrem)</a:t>
            </a:r>
            <a:endParaRPr/>
          </a:p>
        </p:txBody>
      </p:sp>
      <p:sp>
        <p:nvSpPr>
          <p:cNvPr id="174" name="Google Shape;17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Trzeba było </a:t>
            </a:r>
            <a:r>
              <a:rPr lang="pl"/>
              <a:t>znaleźć</a:t>
            </a:r>
            <a:r>
              <a:rPr lang="pl"/>
              <a:t> rozwiązanie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Więc czym jest to OpenId Connect?</a:t>
            </a:r>
            <a:endParaRPr/>
          </a:p>
        </p:txBody>
      </p:sp>
      <p:sp>
        <p:nvSpPr>
          <p:cNvPr id="180" name="Google Shape;180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Jest to: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architektura</a:t>
            </a:r>
            <a:r>
              <a:rPr lang="pl"/>
              <a:t> rozproszonego uwierzytelnienia i dystrybucji tożsamości użytkowników w usługach webowych [Wikipedia]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specyfikacją warstwy logiki zbudowanej na protokole OAuth 2.0 [</a:t>
            </a:r>
            <a:r>
              <a:rPr lang="pl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https://openid.net/connect/</a:t>
            </a:r>
            <a:r>
              <a:rPr lang="pl"/>
              <a:t>]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Zalety OpenId</a:t>
            </a:r>
            <a:endParaRPr/>
          </a:p>
        </p:txBody>
      </p:sp>
      <p:sp>
        <p:nvSpPr>
          <p:cNvPr id="186" name="Google Shape;186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Łatwość korzystania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Decentralizacja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Kontrola prywatności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l"/>
              <a:t>Łatwość aktualizacji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200" y="227125"/>
            <a:ext cx="4263276" cy="364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4751" y="513125"/>
            <a:ext cx="4267197" cy="3651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58425" y="933950"/>
            <a:ext cx="4267201" cy="36517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26951" y="1142250"/>
            <a:ext cx="4263276" cy="3648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